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14" r:id="rId1"/>
  </p:sldMasterIdLst>
  <p:sldIdLst>
    <p:sldId id="256" r:id="rId2"/>
    <p:sldId id="257" r:id="rId3"/>
    <p:sldId id="302" r:id="rId4"/>
    <p:sldId id="304" r:id="rId5"/>
    <p:sldId id="331" r:id="rId6"/>
    <p:sldId id="332" r:id="rId7"/>
    <p:sldId id="333" r:id="rId8"/>
    <p:sldId id="334" r:id="rId9"/>
    <p:sldId id="305" r:id="rId10"/>
    <p:sldId id="316" r:id="rId11"/>
    <p:sldId id="317" r:id="rId12"/>
    <p:sldId id="318" r:id="rId13"/>
    <p:sldId id="306" r:id="rId14"/>
    <p:sldId id="320" r:id="rId15"/>
    <p:sldId id="321" r:id="rId16"/>
    <p:sldId id="335" r:id="rId17"/>
    <p:sldId id="322" r:id="rId18"/>
    <p:sldId id="307" r:id="rId19"/>
    <p:sldId id="323" r:id="rId20"/>
    <p:sldId id="324" r:id="rId21"/>
    <p:sldId id="325" r:id="rId22"/>
    <p:sldId id="326" r:id="rId23"/>
    <p:sldId id="328" r:id="rId24"/>
    <p:sldId id="308" r:id="rId25"/>
    <p:sldId id="301" r:id="rId2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FFFFFF"/>
    <a:srgbClr val="008A3E"/>
    <a:srgbClr val="33CC33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965" y="1294805"/>
            <a:ext cx="6486071" cy="3153668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lIns="91432" tIns="45716" rIns="91432" bIns="45716">
            <a:normAutofit/>
          </a:bodyPr>
          <a:lstStyle/>
          <a:p>
            <a:pPr>
              <a:spcBef>
                <a:spcPts val="1999"/>
              </a:spcBef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320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4000"/>
            <a:ext cx="6498158" cy="1724867"/>
          </a:xfrm>
        </p:spPr>
        <p:txBody>
          <a:bodyPr rtlCol="0">
            <a:noAutofit/>
          </a:bodyPr>
          <a:lstStyle>
            <a:lvl1pPr marL="0" indent="0" algn="ctr" defTabSz="914318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2" y="3299013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318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1E3C7FBA-D7F0-4F5C-8C46-FE92CEFA6800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DFD5605D-3223-4078-A71C-9A63EC7EC1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4079545" cy="1162050"/>
          </a:xfrm>
        </p:spPr>
        <p:txBody>
          <a:bodyPr/>
          <a:lstStyle>
            <a:lvl1pPr algn="ctr">
              <a:defRPr sz="3600" b="0">
                <a:latin typeface="Times New Roman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Times New Roman"/>
                <a:cs typeface="Times New Roman"/>
              </a:defRPr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3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318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3152BEE2-92C4-4D66-B131-11E60EF50741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53CD14D0-7C95-402C-A158-1EE2A0191C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92B44-08D5-4C89-982B-22DE72C4EC62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AB6D8-69EE-4770-8CDC-CABAECBCFB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FE2A5-6C04-4ED3-B669-FFAB3D31E152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7ECFD-9114-49B4-9278-728AEEF5AE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338178-5B69-4086-BB41-C2AF64DA5EA3}" type="datetime1">
              <a:rPr lang="es-ES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196D236-FF77-4FDE-A45A-45BE6A1FE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9" y="3352802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9" y="4771030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EFEF94-67C2-47AD-AACB-17FA0FAD4321}" type="datetime1">
              <a:rPr lang="en-US"/>
              <a:pPr/>
              <a:t>1/22/15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CCD1552-6BEC-4D56-8C57-39F67842E9BB}" type="slidenum">
              <a:rPr lang="en-US"/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6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3736006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68AF-5B5A-4914-8F86-668003BCF231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766B3-C23D-4F20-BA54-9220500614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42716-E9BB-4829-8234-BF22F22B2AEF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3E6F6-9086-4290-B021-A82784438D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C3F49-11BA-4193-9E9F-8D0894B4623E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D186E-2668-49E9-A8BC-C38A0F11E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37FCA-44CC-45FB-8716-A74EBE253A6E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7278F-628A-4ADA-B95F-9CABF32C8A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47ABF-92FB-4FBB-B17E-27A22DEA82A4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0C02E-5D71-40DB-A5AE-4F27226CE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0F29E-1BA3-4B06-B87B-5461E2D14A11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37A45-1BBD-490F-B661-4A971E235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8822" y="108645"/>
            <a:ext cx="8043333" cy="133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8822" y="1599903"/>
            <a:ext cx="8043333" cy="434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31" name="Picture 6" descr="wiley_logo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76250" y="6247805"/>
            <a:ext cx="361345" cy="486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37595" y="6289476"/>
            <a:ext cx="6455950" cy="415490"/>
          </a:xfrm>
          <a:prstGeom prst="rect">
            <a:avLst/>
          </a:prstGeom>
          <a:noFill/>
        </p:spPr>
        <p:txBody>
          <a:bodyPr wrap="none" lIns="91432" tIns="45716" rIns="91432" bIns="45716">
            <a:spAutoFit/>
          </a:bodyPr>
          <a:lstStyle/>
          <a:p>
            <a:r>
              <a:rPr lang="en-US" sz="1100" dirty="0">
                <a:latin typeface="Times New Roman"/>
                <a:cs typeface="Times New Roman"/>
              </a:rPr>
              <a:t>PowerPoint Presentation for Dennis, Wixom, &amp; </a:t>
            </a:r>
            <a:r>
              <a:rPr lang="en-US" sz="1100" dirty="0" err="1">
                <a:latin typeface="Times New Roman"/>
                <a:cs typeface="Times New Roman"/>
              </a:rPr>
              <a:t>Tegarden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i="1" dirty="0">
                <a:latin typeface="Times New Roman"/>
                <a:cs typeface="Times New Roman"/>
              </a:rPr>
              <a:t>Systems Analysis and Design with UML,</a:t>
            </a:r>
            <a:r>
              <a:rPr lang="en-US" sz="1100" i="1" dirty="0" smtClean="0">
                <a:latin typeface="Times New Roman"/>
                <a:cs typeface="Times New Roman"/>
              </a:rPr>
              <a:t> 5th </a:t>
            </a:r>
            <a:r>
              <a:rPr lang="en-US" sz="1100" i="1" dirty="0">
                <a:latin typeface="Times New Roman"/>
                <a:cs typeface="Times New Roman"/>
              </a:rPr>
              <a:t>Edition</a:t>
            </a:r>
          </a:p>
          <a:p>
            <a:r>
              <a:rPr lang="en-US" sz="1000" dirty="0">
                <a:latin typeface="Times New Roman"/>
                <a:cs typeface="Times New Roman"/>
              </a:rPr>
              <a:t>Copyright © </a:t>
            </a:r>
            <a:r>
              <a:rPr lang="en-US" sz="1000" dirty="0" smtClean="0">
                <a:latin typeface="Times New Roman"/>
                <a:cs typeface="Times New Roman"/>
              </a:rPr>
              <a:t>2015 </a:t>
            </a:r>
            <a:r>
              <a:rPr lang="en-US" sz="1000" dirty="0">
                <a:latin typeface="Times New Roman"/>
                <a:cs typeface="Times New Roman"/>
              </a:rPr>
              <a:t>John Wiley &amp; Sons, Inc.  All rights reserved.</a:t>
            </a:r>
          </a:p>
        </p:txBody>
      </p:sp>
      <p:pic>
        <p:nvPicPr>
          <p:cNvPr id="9" name="Picture 6" descr="wiley_log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76250" y="6248400"/>
            <a:ext cx="361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Times New Roman"/>
          <a:ea typeface="ＭＳ Ｐゴシック" pitchFamily="-107" charset="-128"/>
          <a:cs typeface="Times New Roman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5pPr>
      <a:lvl6pPr marL="457159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6pPr>
      <a:lvl7pPr marL="914318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7pPr>
      <a:lvl8pPr marL="137147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8pPr>
      <a:lvl9pPr marL="182863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8375" indent="-348375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24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1pPr>
      <a:lvl2pPr marL="684737" indent="-336362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sz="20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2pPr>
      <a:lvl3pPr marL="967041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18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3pPr>
      <a:lvl4pPr marL="1262860" indent="-294317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sz="16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4pPr>
      <a:lvl5pPr marL="1545164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14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7:</a:t>
            </a:r>
            <a:br>
              <a:rPr lang="en-US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Moving on to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Factoring</a:t>
            </a:r>
          </a:p>
        </p:txBody>
      </p:sp>
      <p:sp>
        <p:nvSpPr>
          <p:cNvPr id="2560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modules that account for similarities and differences between units of interest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classes formed through a: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Generalization (a-kind-of) relationship, or a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Aggregation (has-parts) relationship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Abstraction—create a higher level class (e.g., create an Employee class from a set of job positions)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Refinement—create a detailed class (e.g., create a secretary or bookkeeper from the Employee class)</a:t>
            </a:r>
          </a:p>
          <a:p>
            <a:pPr eaLnBrk="1" hangingPunct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Partitions and Collaborations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Partition: create a sub-system of closely collaborating classes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partitions on patterns of activity (e.g., collaborations found in a communication diagram)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coupling among classes may identify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partitions (e.g., more messages passes between objects suggests that they belong in the same partition)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partitions and collaborations determines which classes should be grouped together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48822" y="381000"/>
            <a:ext cx="8043333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533400" y="1371601"/>
            <a:ext cx="8043333" cy="48768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environment information must now be added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layers to represent and separate elements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software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understand a complex system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Model-view-controller (MVC) architecture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Separates application logic from user interface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layers: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Foundation (e.g., container classes)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domain (e.g., encapsulation, inheritance, polymorphism)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management (e.g., data storage and retrieval)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 (e.g., data input forms)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architecture (e.g., specific computers and networks)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and Package Diagrams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group together similar components (e.g., use-cases, class diagrams)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 diagrams show the packages and their relationships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Aggregation &amp; association relationships are possible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may be dependent upon one another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one package is modified, others that depend on it may also require modification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</a:t>
            </a:r>
          </a:p>
        </p:txBody>
      </p:sp>
      <p:sp>
        <p:nvSpPr>
          <p:cNvPr id="3072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general construct that groups units together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to reduce complexity of models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package diagram shows packages only</a:t>
            </a:r>
          </a:p>
          <a:p>
            <a:pPr eaLnBrk="1" hangingPunct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89626" y="3254713"/>
            <a:ext cx="8183336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Package Diagram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00200"/>
            <a:ext cx="5190879" cy="451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Building Package Diagrams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them to logically organize your design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Observe semantic relationships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Vertical positioning indicates inheritance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Horizontal positioning indicates aggregation and association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relationships should also observe semantic relationships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use-case package diagrams, include the actors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simple but descriptive names for each package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packages cohesive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370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Package Diagrams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context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Cluster classes together based on shared relationships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packages from the clusters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dependency relationships among packages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 out and draw the diagram including only the packages and their dependencies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Verify and validate the package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Strategies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 development—build it in house from scratch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packaged software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suites (e.g., word processors, spreadsheets, etc.)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systems (e.g., SAP, PeopleSoft)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Hire an external vendor (outsource)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 Development</a:t>
            </a:r>
          </a:p>
        </p:txBody>
      </p:sp>
      <p:sp>
        <p:nvSpPr>
          <p:cNvPr id="3481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for meeting highly specialized requirements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flexibility and creativity in solving problems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change components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Builds personnel skills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excessively burden the IT staff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add significant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verification and validation of the analysis models.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transition from analysis to design.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use of factoring, partitions, and layers.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able to create package diagrams.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familiar with the custom, packaged, and outsource design alternatives.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able to create an alternative matrix.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Packaged Software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already written (e.g., accounting software)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more efficient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more thoroughly tested and proven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range from components to tools to entire enterprise systems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accept functionality provided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require change in how the firm does business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require significant “customization” or “workarounds”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103435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Integration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48822" y="1371601"/>
            <a:ext cx="8043333" cy="4572596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a new system by combining packages, legacy systems, and new software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uncommon to purchase off the shelf software and outsource its integration to existing systems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challenge is integrating data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require data transformations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package may need to write data in the same format as a legacy system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“object wrappers”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Wraps the legacy system with an API to allow newer systems to communicate with it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the investment in the legacy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Hire an external firm to create the system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extensive two-way coordination, information exchange and trust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include loss of control, compromise confidential information, transfer of expertise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choose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vendor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prepare the contract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 of payment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types: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Time-and-arrangement: pay for all time and expenses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Fixed-price: pay an agreed upon price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Value-added: pay a percentage of benefits</a:t>
            </a:r>
          </a:p>
          <a:p>
            <a:pPr eaLnBrk="1" hangingPunct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a Design Strategy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8095" y="2057400"/>
            <a:ext cx="8503061" cy="286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AN ACQUISITION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tools and skills needed for in-house development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existing packages that satisfy the users’ needs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Locate companies who can build it under contract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alternative matrix to organize the pros and cons of each possible choice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 technical, economic and organizational feasibility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Utilize an RFP or RFI to obtain cost &amp; time estimates from potential vendors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Verifying and Validating the Analysis Models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Evolving the Analysis Models into Design Models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and Package Diagrams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Strategies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the Actual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determines the business needs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activities focus on how to build the system</a:t>
            </a:r>
          </a:p>
          <a:p>
            <a:pPr lvl="1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activity is to evolve the models into a design</a:t>
            </a:r>
          </a:p>
          <a:p>
            <a:pPr lvl="1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create a blueprint for the design that makes sense to implement</a:t>
            </a:r>
          </a:p>
          <a:p>
            <a:pPr lvl="1">
              <a:spcAft>
                <a:spcPts val="0"/>
              </a:spcAft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how and where data will be stored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how the user will interface with the system (user interface, inputs and outputs)</a:t>
            </a:r>
          </a:p>
          <a:p>
            <a:pPr lvl="1"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Decide on the physical architecture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and design phases are highly </a:t>
            </a:r>
            <a:r>
              <a:rPr lang="en-US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interrelated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may require much “going back and forth”</a:t>
            </a:r>
          </a:p>
          <a:p>
            <a:pPr lvl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prototyping may uncover additional information</a:t>
            </a:r>
          </a:p>
          <a:p>
            <a:pPr eaLnBrk="1" hangingPunct="1"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Design Process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Verify and validate the analysis models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Evolve the analysis models into design models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packages and utilize package diagrams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Decide upon a design strategy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Verifying &amp; Validating the Analysis Models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the analysis models accurately represent the problem domain?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the fidelity of each model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activity diagrams, use-case descriptions and use-case diagrams should all describe the same functional requirements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the models to ensure consistency between them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5421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822" y="152400"/>
            <a:ext cx="8043333" cy="13716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Balancing Functional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Models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22" y="1524000"/>
            <a:ext cx="8043333" cy="472439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class on a class diagram must be associated with at least one use-case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activity in an activity diagram and an event in a use-case description should be related to one or more operations on a class diagram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object node on an activity diagram must be associated with an instance or an attribute on a class diagram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attribute or an association/aggregation relationship on a class diagram should be related to the subject or object of a use-case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7125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Balancing Functional &amp; Behavioral Models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Sequence &amp; communication diagrams must be associated with a use-case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Actors on sequence &amp; communication diagrams or CRUDE matrices must be associated with actors within a use-case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Messages on sequence &amp; communication diagrams, transitions on behavioral state machines and entries in a CRUDE matrix must relate to activities on an activity diagram and events in a use-case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complex objects in activity diagrams must be represented in a behavioral state machine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002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&amp;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Objects in a CRUDE matrix must be associated with classes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state machine must be associated with objects on a class diagram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Objects in sequence and communication diagrams must be associated with objects on a class diagram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Messages on sequence and communication diagrams and transitions on behavioral state machines must be associated with operations in a class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States in a behavioral state machine must match the different values of an attribute of an object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51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Evolving the Analysis Models into Design Models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models focused on functional requirements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models must include non-functional requirements as well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performance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environment issues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vs. centralized processing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must be maintainable and affordable, efficient and effective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Utilize factoring, partitions &amp; collaborations, and layers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3315</TotalTime>
  <Words>1354</Words>
  <Application>Microsoft Macintosh PowerPoint</Application>
  <PresentationFormat>On-screen Show (4:3)</PresentationFormat>
  <Paragraphs>160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Chapter 7: Moving on to Design</vt:lpstr>
      <vt:lpstr>Learning Objectives</vt:lpstr>
      <vt:lpstr>Introduction</vt:lpstr>
      <vt:lpstr>The Design Process</vt:lpstr>
      <vt:lpstr>Verifying &amp; Validating the Analysis Models</vt:lpstr>
      <vt:lpstr>Balancing Functional &amp; Structural Models</vt:lpstr>
      <vt:lpstr>Balancing Functional &amp; Behavioral Models</vt:lpstr>
      <vt:lpstr>Balancing Structural &amp; Behavioral Models</vt:lpstr>
      <vt:lpstr>Evolving the Analysis Models into Design Models</vt:lpstr>
      <vt:lpstr>Factoring</vt:lpstr>
      <vt:lpstr>Partitions and Collaborations</vt:lpstr>
      <vt:lpstr>Layers</vt:lpstr>
      <vt:lpstr>Packages and Package Diagrams</vt:lpstr>
      <vt:lpstr>Package</vt:lpstr>
      <vt:lpstr>Sample Package Diagram</vt:lpstr>
      <vt:lpstr>Guidelines for Building Package Diagrams</vt:lpstr>
      <vt:lpstr>Building Package Diagrams</vt:lpstr>
      <vt:lpstr>Design Strategies</vt:lpstr>
      <vt:lpstr>Custom Development</vt:lpstr>
      <vt:lpstr>Packaged Software</vt:lpstr>
      <vt:lpstr>System Integration</vt:lpstr>
      <vt:lpstr>Outsourcing</vt:lpstr>
      <vt:lpstr>Selecting a Design Strategy</vt:lpstr>
      <vt:lpstr>SELECTING AN ACQUISITION STRATEGY</vt:lpstr>
      <vt:lpstr>Summary</vt:lpstr>
    </vt:vector>
  </TitlesOfParts>
  <Company>USMA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Project Selection &amp; Management</dc:title>
  <dc:creator>Fernando Maymí</dc:creator>
  <cp:lastModifiedBy>Elizabeth Pearson</cp:lastModifiedBy>
  <cp:revision>75</cp:revision>
  <dcterms:created xsi:type="dcterms:W3CDTF">2015-01-22T13:37:43Z</dcterms:created>
  <dcterms:modified xsi:type="dcterms:W3CDTF">2015-01-22T13:38:02Z</dcterms:modified>
</cp:coreProperties>
</file>