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4" r:id="rId1"/>
  </p:sldMasterIdLst>
  <p:sldIdLst>
    <p:sldId id="256" r:id="rId2"/>
    <p:sldId id="257" r:id="rId3"/>
    <p:sldId id="307" r:id="rId4"/>
    <p:sldId id="308" r:id="rId5"/>
    <p:sldId id="310" r:id="rId6"/>
    <p:sldId id="312" r:id="rId7"/>
    <p:sldId id="313" r:id="rId8"/>
    <p:sldId id="332" r:id="rId9"/>
    <p:sldId id="333" r:id="rId10"/>
    <p:sldId id="334" r:id="rId11"/>
    <p:sldId id="317" r:id="rId12"/>
    <p:sldId id="303" r:id="rId13"/>
    <p:sldId id="335" r:id="rId14"/>
    <p:sldId id="318" r:id="rId15"/>
    <p:sldId id="304" r:id="rId16"/>
    <p:sldId id="323" r:id="rId17"/>
    <p:sldId id="322" r:id="rId18"/>
    <p:sldId id="336" r:id="rId19"/>
    <p:sldId id="337" r:id="rId20"/>
    <p:sldId id="339" r:id="rId21"/>
    <p:sldId id="338" r:id="rId22"/>
    <p:sldId id="305" r:id="rId23"/>
    <p:sldId id="340" r:id="rId24"/>
    <p:sldId id="301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FFFF"/>
    <a:srgbClr val="008A3E"/>
    <a:srgbClr val="33CC3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lIns="91432" tIns="45716" rIns="91432" bIns="45716">
            <a:normAutofit/>
          </a:bodyPr>
          <a:lstStyle/>
          <a:p>
            <a:pPr>
              <a:spcBef>
                <a:spcPts val="1999"/>
              </a:spcBef>
              <a:buClr>
                <a:srgbClr val="6FB7D7"/>
              </a:buClr>
              <a:buSzPct val="110000"/>
              <a:buFont typeface="Wingdings 2" pitchFamily="18" charset="2"/>
              <a:buNone/>
              <a:defRPr/>
            </a:pPr>
            <a:endParaRPr lang="en-US" sz="3200" dirty="0">
              <a:solidFill>
                <a:srgbClr val="595959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318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3299013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318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95FDCDB8-71EF-4148-9C4C-64B6C03D9EDD}" type="datetimeFigureOut">
              <a:rPr lang="es-ES" smtClean="0"/>
              <a:pPr>
                <a:defRPr/>
              </a:pPr>
              <a:t>1/22/15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D5BB745B-C9B3-4509-A349-BE20EC5B9A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46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4079545" cy="1162050"/>
          </a:xfrm>
        </p:spPr>
        <p:txBody>
          <a:bodyPr/>
          <a:lstStyle>
            <a:lvl1pPr algn="ctr">
              <a:defRPr sz="3600" b="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Times New Roman"/>
                <a:cs typeface="Times New Roman"/>
              </a:defRPr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3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318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1FCDDA94-BCFB-4DA8-9978-C5F63579871A}" type="datetimeFigureOut">
              <a:rPr lang="es-ES" smtClean="0"/>
              <a:pPr>
                <a:defRPr/>
              </a:pPr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184CEE81-F4E5-407E-8EC0-23E3893301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072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714808-1E1A-41B3-AAA8-8810FB8A8D6F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A5224E-7FCC-4043-9639-E210A4477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86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1F48CB-286E-4433-ABA8-55FC9D21DA2F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FC50F2-28D6-4E65-880A-21D067457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809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338178-5B69-4086-BB41-C2AF64DA5EA3}" type="datetime1">
              <a:rPr lang="es-ES"/>
              <a:pPr>
                <a:defRPr/>
              </a:pPr>
              <a:t>1/22/15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1F5092-FA39-46AE-BD01-E838B45EC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756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3352802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1EFEF94-67C2-47AD-AACB-17FA0FAD4321}" type="datetime1">
              <a:rPr lang="en-US"/>
              <a:pPr>
                <a:defRPr/>
              </a:pPr>
              <a:t>1/22/15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1EF7C6-180B-4D0F-BF76-3F0DB38C37AC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898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736006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166DB6-7C3F-45D2-837D-5C7AD421F9D5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64A51A-5EA5-4AE9-814D-A8D00B153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961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0DEBF6-40BD-4179-8E83-A2D8F59BB524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547AD0-C95A-4344-B070-779F234F3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112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C47FC0-6613-48A1-80FC-261A8F65DA8B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D355C9-40BA-4BBC-A886-8E03C372F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984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8EEA35-FB40-422E-AE40-6AB8C1E3BE46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274541-9932-4061-B3B0-1828C4627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383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880E73-F912-44B4-9C2A-79437F6A9F68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5FA5F1-D537-46A7-BBF1-F3B73B07C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036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9BCD86-30A0-4F5B-AFE1-A1ABDB0BD985}" type="datetimeFigureOut">
              <a:rPr lang="es-ES"/>
              <a:pPr>
                <a:defRPr/>
              </a:pPr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921B5E-4623-4C75-AFE6-6F73E9E54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009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6" descr="wiley_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838200" y="6289675"/>
            <a:ext cx="6455950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latin typeface="Times New Roman"/>
                <a:cs typeface="Times New Roman"/>
              </a:rPr>
              <a:t>PowerPoint Presentation for Dennis, Wixom, &amp; </a:t>
            </a:r>
            <a:r>
              <a:rPr lang="en-US" sz="1100" dirty="0" err="1" smtClean="0">
                <a:latin typeface="Times New Roman"/>
                <a:cs typeface="Times New Roman"/>
              </a:rPr>
              <a:t>Tegarden</a:t>
            </a:r>
            <a:r>
              <a:rPr lang="en-US" sz="1100" dirty="0" smtClean="0">
                <a:latin typeface="Times New Roman"/>
                <a:cs typeface="Times New Roman"/>
              </a:rPr>
              <a:t> </a:t>
            </a:r>
            <a:r>
              <a:rPr lang="en-US" sz="1100" i="1" dirty="0" smtClean="0">
                <a:latin typeface="Times New Roman"/>
                <a:cs typeface="Times New Roman"/>
              </a:rPr>
              <a:t>Systems Analysis and Design with UML,</a:t>
            </a:r>
            <a:r>
              <a:rPr lang="en-US" sz="1100" i="1" dirty="0" smtClean="0">
                <a:latin typeface="Times New Roman"/>
                <a:cs typeface="Times New Roman"/>
              </a:rPr>
              <a:t> 5th </a:t>
            </a:r>
            <a:r>
              <a:rPr lang="en-US" sz="1100" i="1" dirty="0" smtClean="0">
                <a:latin typeface="Times New Roman"/>
                <a:cs typeface="Times New Roman"/>
              </a:rPr>
              <a:t>Edition</a:t>
            </a:r>
          </a:p>
          <a:p>
            <a:pPr eaLnBrk="1" hangingPunct="1">
              <a:defRPr/>
            </a:pPr>
            <a:r>
              <a:rPr lang="en-US" sz="1000" dirty="0" smtClean="0">
                <a:latin typeface="Times New Roman"/>
                <a:cs typeface="Times New Roman"/>
              </a:rPr>
              <a:t>Copyright © 2015 John Wiley &amp; Sons, Inc.  All rights reserved.</a:t>
            </a:r>
          </a:p>
        </p:txBody>
      </p:sp>
      <p:pic>
        <p:nvPicPr>
          <p:cNvPr id="1030" name="Picture 6" descr="wiley_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wiley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Times New Roman"/>
          <a:ea typeface="MS PGothic" pitchFamily="34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MS PGothic" pitchFamily="34" charset="-128"/>
          <a:cs typeface="ＭＳ Ｐゴシック" pitchFamily="-107" charset="-128"/>
        </a:defRPr>
      </a:lvl5pPr>
      <a:lvl6pPr marL="457159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6pPr>
      <a:lvl7pPr marL="91431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7pPr>
      <a:lvl8pPr marL="137147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8pPr>
      <a:lvl9pPr marL="182863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7663" indent="-347663" algn="l" rtl="0" eaLnBrk="0" fontAlgn="base" hangingPunct="0">
        <a:spcBef>
          <a:spcPct val="0"/>
        </a:spcBef>
        <a:spcAft>
          <a:spcPts val="60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1pPr>
      <a:lvl2pPr marL="684213" indent="-334963" algn="l" rtl="0" eaLnBrk="0" fontAlgn="base" hangingPunct="0">
        <a:spcBef>
          <a:spcPct val="0"/>
        </a:spcBef>
        <a:spcAft>
          <a:spcPts val="60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2pPr>
      <a:lvl3pPr marL="966788" indent="-280988" algn="l" rtl="0" eaLnBrk="0" fontAlgn="base" hangingPunct="0">
        <a:spcBef>
          <a:spcPct val="0"/>
        </a:spcBef>
        <a:spcAft>
          <a:spcPts val="60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3pPr>
      <a:lvl4pPr marL="1262063" indent="-293688" algn="l" rtl="0" eaLnBrk="0" fontAlgn="base" hangingPunct="0">
        <a:spcBef>
          <a:spcPct val="0"/>
        </a:spcBef>
        <a:spcAft>
          <a:spcPts val="60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16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4pPr>
      <a:lvl5pPr marL="1544638" indent="-280988" algn="l" rtl="0" eaLnBrk="0" fontAlgn="base" hangingPunct="0">
        <a:spcBef>
          <a:spcPct val="0"/>
        </a:spcBef>
        <a:spcAft>
          <a:spcPts val="60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1400" kern="1200">
          <a:solidFill>
            <a:srgbClr val="595959"/>
          </a:solidFill>
          <a:latin typeface="Times New Roman"/>
          <a:ea typeface="MS PGothic" pitchFamily="34" charset="-128"/>
          <a:cs typeface="Times New Roman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9:</a:t>
            </a:r>
            <a:b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 Layer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87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 Data Stores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9275" y="1295400"/>
            <a:ext cx="8042275" cy="487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Newest type; used primarily for complex data 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support SQL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standards exist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very fast queries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may not be consistent since there are no locking mechanisms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Key-value data stores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data stores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Columnar data stores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Immaturity of technology prevents traditional business application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49275" y="-457200"/>
            <a:ext cx="8042275" cy="13366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Persistence Formats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49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Problem-Domain Objects to Object-Persistence Formats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objects to an OODBMS format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concrete class has a corresponding object persistence class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data access and manipulation class to control the interaction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objects to an ORDBMS format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depends on the level of support for object orientation by the ORDBMS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objects to an RDBMS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112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to an ORDBMS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to an RDBMS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76400"/>
            <a:ext cx="83343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5684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RDBMS-Based Object Storage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549275" y="1828800"/>
            <a:ext cx="8042275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(often conflicting) dimensions: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storage efficiency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 the tables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redundant data and the occurrence of null values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speed of access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De-normalize some tables to reduce processing time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similar records together (clustering)</a:t>
            </a:r>
          </a:p>
          <a:p>
            <a:pPr lvl="2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indexes to quickly locate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each data fact only once in the database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data redundancies and chances of errors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four levels of normalization are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Normal Form:  normalization rules not applied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Normal Form:  no multi-valued attributes (each cell has only a single value)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Normal Form:  no partial dependencies (non-key fields depend on the entire primary key, not just part of it)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Normal Form:  no transitive dependencies (non-key fields do not depend on other non-key fields)</a:t>
            </a:r>
          </a:p>
          <a:p>
            <a:pPr lvl="1"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11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of Normalization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53063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Data Access Speed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137525" cy="36576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De-normalization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joins require processing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some data to a table to reduce the number of joins required (Increases data retrieval speed)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Creates redundancy and should be used sparingly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similar records close together on the disk 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time needed to access the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Data Access Speed (cont.)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file with attribute values and a pointer to the record on the disk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the index file for an entry, then go to the disk to retrieve the record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a file in memory is much faster than searching a disk</a:t>
            </a:r>
          </a:p>
          <a:p>
            <a:pPr marL="349250" lvl="1" indent="0" eaLnBrk="1" hangingPunct="1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67" t="48449" r="29286" b="40476"/>
          <a:stretch/>
        </p:blipFill>
        <p:spPr>
          <a:xfrm>
            <a:off x="540131" y="3962400"/>
            <a:ext cx="848106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87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7244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several object-persistence formats.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map problem domain objects to different object-persistence formats.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apply the steps of normalization to a relational database.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optimize a relational database for object storage and access.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indexes for relational databases.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estimate the size of a relational database.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effect of nonfunctional requirements on the data management layer</a:t>
            </a:r>
          </a:p>
          <a:p>
            <a:pPr eaLnBrk="1" hangingPunct="1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design the data access and manipulation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Data Access Storage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371600"/>
            <a:ext cx="5257799" cy="4495800"/>
          </a:xfrm>
        </p:spPr>
        <p:txBody>
          <a:bodyPr/>
          <a:lstStyle/>
          <a:p>
            <a:pPr lvl="0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Data Storage Size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volumetrics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estimate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lvl="1" indent="0" eaLnBrk="1" hangingPunct="1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 + overhead requirements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determine the necessary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000" t="50000" r="45834" b="15891"/>
          <a:stretch/>
        </p:blipFill>
        <p:spPr>
          <a:xfrm>
            <a:off x="5410200" y="1371600"/>
            <a:ext cx="3577758" cy="463003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16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Data Access &amp; Manipulation Classes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that translate between the problem domain classes and object persistent classes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ORDBMS: create one DAM for each concrete PD class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RDBMS: may require more classes since data is spread over more tables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libraries (e.g., Hibernate) are available to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Nonfunctional Requirements &amp; Data Management Layer Design</a:t>
            </a: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requirements: affected by choice in hardware and operating system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requirements: speed &amp; capacity issues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requirements: access controls, encryption, and backup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&amp; political requirements: may affect the data storage (e.g., expected number of characters for data field,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format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field, local laws pertaining to data storage, etc…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VERIFYING AND VALIDATING THE DATA MANAGEMENT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the fidelity of the design before implementation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Verifying and validating the design of the data management layer falls into three basic groups: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erifying and validating any changes made to the problem domain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ependency of the object persistence instances on the problem domain must be enforced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design of the data access and manipulation classes need to be tested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02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49275" y="107951"/>
            <a:ext cx="8042275" cy="10350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49275" y="1170432"/>
            <a:ext cx="8042275" cy="477316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Persistence Formats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Problem-Domain Objects to Object-Persistence Formats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RDBMS-Based Object Storage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Nonfunctional Requirements and Data Management Layer Design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Data Access and Manipulation Classes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Nonfunctional Requirements &amp; Data Management Layer Design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Verifying and validating the data management layer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572000"/>
          </a:xfrm>
        </p:spPr>
        <p:txBody>
          <a:bodyPr/>
          <a:lstStyle/>
          <a:p>
            <a:pPr marL="348375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Applications are of little use without data</a:t>
            </a:r>
          </a:p>
          <a:p>
            <a:pPr marL="684925" lvl="1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Data must be stored and accessed efficiently</a:t>
            </a:r>
          </a:p>
          <a:p>
            <a:pPr marL="348375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The data management layer includes:</a:t>
            </a:r>
          </a:p>
          <a:p>
            <a:pPr marL="684737" lvl="1" indent="-336362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Data access and manipulation logic</a:t>
            </a:r>
          </a:p>
          <a:p>
            <a:pPr marL="684737" lvl="1" indent="-336362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Storage design</a:t>
            </a:r>
          </a:p>
          <a:p>
            <a:pPr marL="348375" indent="-348375" eaLnBrk="1" hangingPunct="1"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Four-step design approach: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Selecting the format of the storage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Mapping problem-domain objects to object persistence format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Optimizing the object persistence format</a:t>
            </a:r>
          </a:p>
          <a:p>
            <a:pPr marL="914400" lvl="1" indent="-457200"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ＭＳ Ｐゴシック" pitchFamily="-107" charset="-128"/>
                <a:cs typeface="Times New Roman" panose="02020603050405020304" pitchFamily="18" charset="0"/>
              </a:rPr>
              <a:t>Designing the data access &amp; manipulation classes</a:t>
            </a:r>
            <a:endParaRPr lang="en-US" sz="2200" dirty="0">
              <a:latin typeface="Times New Roman" panose="02020603050405020304" pitchFamily="18" charset="0"/>
              <a:ea typeface="ＭＳ Ｐゴシック" pitchFamily="-107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Persistence Formats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Files (sequential and random access)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databases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Object-relational databases 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“NoSQL” data stores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Files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access files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(read, write and search) are conducted one record after another (in sequence)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for report writing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 for searching (an average of 50% of records have to be accessed for each search)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Unordered files add records to the end of the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Ordered files are sorted, but additions &amp; deletions require additional maintenance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for operations (read, write and search)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 for report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File Types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Files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core information (e.g., order and customer data)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held for long periods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require new programs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Look-up files (e.g., zip codes with city and state names)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files 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used to update a master file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deleted once master file is updated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file—records data before &amp; after changes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file—archives of past transactions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way to store data for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collection of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key uniquely identifies each row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keys establish relationships between 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Referential integrity ensures records in different tables are matched properly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you cannot enter an order for a customer that does not exist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Query Language (SQL) is used to access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on complete tables vs. individual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joining tables together to obtain matched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111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Object-Relational Databases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relational database with ability to store objects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 using user-defined data 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 extended to handle complex data types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inheritance varies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 Databases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approaches: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persistence extensions to OO programming language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separate OO database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 extents—a collection of instances of a class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class is uniquely identified with an Object ID</a:t>
            </a:r>
          </a:p>
          <a:p>
            <a:pPr lvl="1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ID is also used to relate classes together (foreign key not necessary)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 is supported but is language dependent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a small market share due to its steep learning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SA&amp;D_Ch08TextUpdate</Template>
  <TotalTime>3503</TotalTime>
  <Words>1179</Words>
  <Application>Microsoft Macintosh PowerPoint</Application>
  <PresentationFormat>On-screen Show (4:3)</PresentationFormat>
  <Paragraphs>153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Theme1</vt:lpstr>
      <vt:lpstr>Chapter 9: Data Management Layer Design</vt:lpstr>
      <vt:lpstr>Objectives</vt:lpstr>
      <vt:lpstr>Introduction</vt:lpstr>
      <vt:lpstr>Object Persistence Formats</vt:lpstr>
      <vt:lpstr>Electronic Files</vt:lpstr>
      <vt:lpstr>Application File Types</vt:lpstr>
      <vt:lpstr>Relational Databases</vt:lpstr>
      <vt:lpstr>Object-Relational Databases</vt:lpstr>
      <vt:lpstr>Object-Oriented Databases</vt:lpstr>
      <vt:lpstr>NoSQL Data Stores</vt:lpstr>
      <vt:lpstr>Selecting Persistence Formats</vt:lpstr>
      <vt:lpstr>Mapping Problem-Domain Objects to Object-Persistence Formats</vt:lpstr>
      <vt:lpstr>Mapping to an ORDBMS</vt:lpstr>
      <vt:lpstr>Mapping to an RDBMS</vt:lpstr>
      <vt:lpstr>Optimizing RDBMS-Based Object Storage</vt:lpstr>
      <vt:lpstr>Normalization</vt:lpstr>
      <vt:lpstr>Steps of Normalization</vt:lpstr>
      <vt:lpstr>Optimizing Data Access Speed</vt:lpstr>
      <vt:lpstr>Optimizing Data Access Speed (cont.)</vt:lpstr>
      <vt:lpstr>Optimizing Data Access Storage</vt:lpstr>
      <vt:lpstr>Designing Data Access &amp; Manipulation Classes</vt:lpstr>
      <vt:lpstr>Nonfunctional Requirements &amp; Data Management Layer Design</vt:lpstr>
      <vt:lpstr>VERIFYING AND VALIDATING THE DATA MANAGEMENT LAYER</vt:lpstr>
      <vt:lpstr>Summary</vt:lpstr>
    </vt:vector>
  </TitlesOfParts>
  <Company>USMA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Project Selection &amp; Management</dc:title>
  <dc:creator>Fernando Maymí</dc:creator>
  <cp:lastModifiedBy>Elizabeth Pearson</cp:lastModifiedBy>
  <cp:revision>90</cp:revision>
  <dcterms:created xsi:type="dcterms:W3CDTF">2015-01-22T13:38:23Z</dcterms:created>
  <dcterms:modified xsi:type="dcterms:W3CDTF">2015-01-22T13:38:39Z</dcterms:modified>
</cp:coreProperties>
</file>