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13" r:id="rId1"/>
  </p:sldMasterIdLst>
  <p:sldIdLst>
    <p:sldId id="256" r:id="rId2"/>
    <p:sldId id="257" r:id="rId3"/>
    <p:sldId id="308" r:id="rId4"/>
    <p:sldId id="302" r:id="rId5"/>
    <p:sldId id="309" r:id="rId6"/>
    <p:sldId id="310" r:id="rId7"/>
    <p:sldId id="321" r:id="rId8"/>
    <p:sldId id="306" r:id="rId9"/>
    <p:sldId id="311" r:id="rId10"/>
    <p:sldId id="312" r:id="rId11"/>
    <p:sldId id="313" r:id="rId12"/>
    <p:sldId id="315" r:id="rId13"/>
    <p:sldId id="322" r:id="rId14"/>
    <p:sldId id="323" r:id="rId15"/>
    <p:sldId id="307" r:id="rId16"/>
    <p:sldId id="317" r:id="rId17"/>
    <p:sldId id="318" r:id="rId18"/>
    <p:sldId id="320" r:id="rId19"/>
    <p:sldId id="324" r:id="rId20"/>
    <p:sldId id="301" r:id="rId2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clrMru>
    <a:srgbClr val="FFFFFF"/>
    <a:srgbClr val="008A3E"/>
    <a:srgbClr val="33CC33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965" y="1294805"/>
            <a:ext cx="6486071" cy="3153668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lIns="91432" tIns="45716" rIns="91432" bIns="45716">
            <a:normAutofit/>
          </a:bodyPr>
          <a:lstStyle/>
          <a:p>
            <a:pPr>
              <a:spcBef>
                <a:spcPts val="1999"/>
              </a:spcBef>
              <a:buClr>
                <a:srgbClr val="6FB7D7"/>
              </a:buClr>
              <a:buSzPct val="110000"/>
              <a:buFont typeface="Wingdings 2" pitchFamily="18" charset="2"/>
              <a:buNone/>
            </a:pPr>
            <a:endParaRPr lang="en-US" sz="3200">
              <a:solidFill>
                <a:srgbClr val="595959"/>
              </a:solidFill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4000"/>
            <a:ext cx="6498158" cy="1724867"/>
          </a:xfrm>
        </p:spPr>
        <p:txBody>
          <a:bodyPr rtlCol="0">
            <a:noAutofit/>
          </a:bodyPr>
          <a:lstStyle>
            <a:lvl1pPr marL="0" indent="0" algn="ctr" defTabSz="914318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Times New Roman"/>
                <a:ea typeface="+mj-ea"/>
                <a:cs typeface="Times New Roman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2" y="3299013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318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/>
                <a:ea typeface="+mn-ea"/>
                <a:cs typeface="Times New Roman"/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fld id="{EE7F9238-7CF9-4D66-ACB5-63D2F54409FD}" type="datetime1">
              <a:rPr lang="en-US" smtClean="0"/>
              <a:pPr/>
              <a:t>1/22/15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fld id="{D6526DEF-9BC9-40BE-B74F-E28A2F641F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4079545" cy="1162050"/>
          </a:xfrm>
        </p:spPr>
        <p:txBody>
          <a:bodyPr/>
          <a:lstStyle>
            <a:lvl1pPr algn="ctr">
              <a:defRPr sz="3600" b="0">
                <a:latin typeface="Times New Roman"/>
                <a:cs typeface="Times New Roman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Times New Roman"/>
                <a:cs typeface="Times New Roman"/>
              </a:defRPr>
            </a:lvl1pPr>
            <a:lvl2pPr marL="457159" indent="0">
              <a:buNone/>
              <a:defRPr sz="1200"/>
            </a:lvl2pPr>
            <a:lvl3pPr marL="914318" indent="0">
              <a:buNone/>
              <a:defRPr sz="1000"/>
            </a:lvl3pPr>
            <a:lvl4pPr marL="1371477" indent="0">
              <a:buNone/>
              <a:defRPr sz="900"/>
            </a:lvl4pPr>
            <a:lvl5pPr marL="1828637" indent="0">
              <a:buNone/>
              <a:defRPr sz="900"/>
            </a:lvl5pPr>
            <a:lvl6pPr marL="2285797" indent="0">
              <a:buNone/>
              <a:defRPr sz="900"/>
            </a:lvl6pPr>
            <a:lvl7pPr marL="2742956" indent="0">
              <a:buNone/>
              <a:defRPr sz="900"/>
            </a:lvl7pPr>
            <a:lvl8pPr marL="3200115" indent="0">
              <a:buNone/>
              <a:defRPr sz="900"/>
            </a:lvl8pPr>
            <a:lvl9pPr marL="36572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3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318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1pPr>
            <a:lvl2pPr marL="457159" indent="0">
              <a:buNone/>
              <a:defRPr sz="2800"/>
            </a:lvl2pPr>
            <a:lvl3pPr marL="914318" indent="0">
              <a:buNone/>
              <a:defRPr sz="2400"/>
            </a:lvl3pPr>
            <a:lvl4pPr marL="1371477" indent="0">
              <a:buNone/>
              <a:defRPr sz="2000"/>
            </a:lvl4pPr>
            <a:lvl5pPr marL="1828637" indent="0">
              <a:buNone/>
              <a:defRPr sz="2000"/>
            </a:lvl5pPr>
            <a:lvl6pPr marL="2285797" indent="0">
              <a:buNone/>
              <a:defRPr sz="2000"/>
            </a:lvl6pPr>
            <a:lvl7pPr marL="2742956" indent="0">
              <a:buNone/>
              <a:defRPr sz="2000"/>
            </a:lvl7pPr>
            <a:lvl8pPr marL="3200115" indent="0">
              <a:buNone/>
              <a:defRPr sz="2000"/>
            </a:lvl8pPr>
            <a:lvl9pPr marL="3657274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fld id="{504BB8BF-92CC-4EC1-A085-23270B376391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/>
                <a:cs typeface="Times New Roman"/>
              </a:defRPr>
            </a:lvl1pPr>
          </a:lstStyle>
          <a:p>
            <a:pPr>
              <a:defRPr/>
            </a:pPr>
            <a:fld id="{5D588168-C1F2-4CB8-B00B-DC408D71A8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6489D-0C39-4B1C-A202-09A640731769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6BE8F-ABC3-4BF1-B302-1FEA8A67F78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42D42-7EAF-4B7D-96DA-97DF8A588398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EB755-2BCD-4343-B6E0-1F78476E54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E338178-5B69-4086-BB41-C2AF64DA5EA3}" type="datetime1">
              <a:rPr lang="es-ES"/>
              <a:pPr/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196D236-FF77-4FDE-A45A-45BE6A1FE7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9" y="3352802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9" y="4771030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9" indent="0">
              <a:buNone/>
              <a:defRPr sz="2800"/>
            </a:lvl2pPr>
            <a:lvl3pPr marL="914318" indent="0">
              <a:buNone/>
              <a:defRPr sz="2400"/>
            </a:lvl3pPr>
            <a:lvl4pPr marL="1371477" indent="0">
              <a:buNone/>
              <a:defRPr sz="2000"/>
            </a:lvl4pPr>
            <a:lvl5pPr marL="1828637" indent="0">
              <a:buNone/>
              <a:defRPr sz="2000"/>
            </a:lvl5pPr>
            <a:lvl6pPr marL="2285797" indent="0">
              <a:buNone/>
              <a:defRPr sz="2000"/>
            </a:lvl6pPr>
            <a:lvl7pPr marL="2742956" indent="0">
              <a:buNone/>
              <a:defRPr sz="2000"/>
            </a:lvl7pPr>
            <a:lvl8pPr marL="3200115" indent="0">
              <a:buNone/>
              <a:defRPr sz="2000"/>
            </a:lvl8pPr>
            <a:lvl9pPr marL="3657274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1EFEF94-67C2-47AD-AACB-17FA0FAD4321}" type="datetime1">
              <a:rPr lang="en-US"/>
              <a:pPr/>
              <a:t>1/22/15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CCD1552-6BEC-4D56-8C57-39F67842E9BB}" type="slidenum">
              <a:rPr lang="en-US"/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6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6" y="3736006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15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3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9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5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78C16-C09B-437A-A95F-012B9A6E478D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59902-9A82-4815-9B45-127682FC6C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F87FA-4769-438C-957B-9289F4DB12C5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CC7B9-E929-4FFD-855C-52BDE6A7B1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6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159" indent="0">
              <a:buNone/>
              <a:defRPr sz="2000" b="1"/>
            </a:lvl2pPr>
            <a:lvl3pPr marL="914318" indent="0">
              <a:buNone/>
              <a:defRPr sz="1800" b="1"/>
            </a:lvl3pPr>
            <a:lvl4pPr marL="1371477" indent="0">
              <a:buNone/>
              <a:defRPr sz="1600" b="1"/>
            </a:lvl4pPr>
            <a:lvl5pPr marL="1828637" indent="0">
              <a:buNone/>
              <a:defRPr sz="1600" b="1"/>
            </a:lvl5pPr>
            <a:lvl6pPr marL="2285797" indent="0">
              <a:buNone/>
              <a:defRPr sz="1600" b="1"/>
            </a:lvl6pPr>
            <a:lvl7pPr marL="2742956" indent="0">
              <a:buNone/>
              <a:defRPr sz="1600" b="1"/>
            </a:lvl7pPr>
            <a:lvl8pPr marL="3200115" indent="0">
              <a:buNone/>
              <a:defRPr sz="1600" b="1"/>
            </a:lvl8pPr>
            <a:lvl9pPr marL="365727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6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FF7E7-A76C-40A1-8C70-1CFA608B8994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02B26-19B6-426E-81CC-42280B99109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DDADA-7F39-44D9-912D-CA2D0C2A6B9C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33487-A136-48D9-A031-FBB16BE0CF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FD85E-23DB-41AE-8C9A-AA4D0F27D048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6B345-37DC-4523-A10E-4D02E0981D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159" indent="0">
              <a:buNone/>
              <a:defRPr sz="1200"/>
            </a:lvl2pPr>
            <a:lvl3pPr marL="914318" indent="0">
              <a:buNone/>
              <a:defRPr sz="1000"/>
            </a:lvl3pPr>
            <a:lvl4pPr marL="1371477" indent="0">
              <a:buNone/>
              <a:defRPr sz="900"/>
            </a:lvl4pPr>
            <a:lvl5pPr marL="1828637" indent="0">
              <a:buNone/>
              <a:defRPr sz="900"/>
            </a:lvl5pPr>
            <a:lvl6pPr marL="2285797" indent="0">
              <a:buNone/>
              <a:defRPr sz="900"/>
            </a:lvl6pPr>
            <a:lvl7pPr marL="2742956" indent="0">
              <a:buNone/>
              <a:defRPr sz="900"/>
            </a:lvl7pPr>
            <a:lvl8pPr marL="3200115" indent="0">
              <a:buNone/>
              <a:defRPr sz="900"/>
            </a:lvl8pPr>
            <a:lvl9pPr marL="365727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28822" y="6276083"/>
            <a:ext cx="2134810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F7636-CAD9-4861-9432-2D1BD4B7AAF4}" type="datetimeFigureOut">
              <a:rPr lang="es-ES" smtClean="0"/>
              <a:pPr>
                <a:defRPr/>
              </a:pPr>
              <a:t>1/22/15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584" y="6276083"/>
            <a:ext cx="4841119" cy="36462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98191" y="6276083"/>
            <a:ext cx="990298" cy="364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7F1C2-E9E9-4627-93DE-9273872EE1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8822" y="304800"/>
            <a:ext cx="804333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8822" y="1599903"/>
            <a:ext cx="8043333" cy="4344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1031" name="Picture 6" descr="wiley_logo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76250" y="6247805"/>
            <a:ext cx="361345" cy="486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837595" y="6247805"/>
            <a:ext cx="6455950" cy="415490"/>
          </a:xfrm>
          <a:prstGeom prst="rect">
            <a:avLst/>
          </a:prstGeom>
          <a:noFill/>
        </p:spPr>
        <p:txBody>
          <a:bodyPr wrap="none" lIns="91432" tIns="45716" rIns="91432" bIns="45716">
            <a:spAutoFit/>
          </a:bodyPr>
          <a:lstStyle/>
          <a:p>
            <a:r>
              <a:rPr lang="en-US" sz="1100" dirty="0">
                <a:latin typeface="Times New Roman"/>
                <a:cs typeface="Times New Roman"/>
              </a:rPr>
              <a:t>PowerPoint Presentation for Dennis, Wixom, &amp; </a:t>
            </a:r>
            <a:r>
              <a:rPr lang="en-US" sz="1100" dirty="0" err="1">
                <a:latin typeface="Times New Roman"/>
                <a:cs typeface="Times New Roman"/>
              </a:rPr>
              <a:t>Tegarden</a:t>
            </a:r>
            <a:r>
              <a:rPr lang="en-US" sz="1100" dirty="0">
                <a:latin typeface="Times New Roman"/>
                <a:cs typeface="Times New Roman"/>
              </a:rPr>
              <a:t> </a:t>
            </a:r>
            <a:r>
              <a:rPr lang="en-US" sz="1100" i="1" dirty="0">
                <a:latin typeface="Times New Roman"/>
                <a:cs typeface="Times New Roman"/>
              </a:rPr>
              <a:t>Systems Analysis and Design with UML,</a:t>
            </a:r>
            <a:r>
              <a:rPr lang="en-US" sz="1100" i="1" dirty="0" smtClean="0">
                <a:latin typeface="Times New Roman"/>
                <a:cs typeface="Times New Roman"/>
              </a:rPr>
              <a:t> 5th </a:t>
            </a:r>
            <a:r>
              <a:rPr lang="en-US" sz="1100" i="1" dirty="0">
                <a:latin typeface="Times New Roman"/>
                <a:cs typeface="Times New Roman"/>
              </a:rPr>
              <a:t>Edition</a:t>
            </a:r>
          </a:p>
          <a:p>
            <a:r>
              <a:rPr lang="en-US" sz="1000" dirty="0">
                <a:latin typeface="Times New Roman"/>
                <a:cs typeface="Times New Roman"/>
              </a:rPr>
              <a:t>Copyright © </a:t>
            </a:r>
            <a:r>
              <a:rPr lang="en-US" sz="1000" dirty="0" smtClean="0">
                <a:latin typeface="Times New Roman"/>
                <a:cs typeface="Times New Roman"/>
              </a:rPr>
              <a:t>2015 </a:t>
            </a:r>
            <a:r>
              <a:rPr lang="en-US" sz="1000" dirty="0">
                <a:latin typeface="Times New Roman"/>
                <a:cs typeface="Times New Roman"/>
              </a:rPr>
              <a:t>John Wiley &amp; Sons, Inc.  All rights reserved.</a:t>
            </a:r>
          </a:p>
        </p:txBody>
      </p:sp>
      <p:pic>
        <p:nvPicPr>
          <p:cNvPr id="9" name="Picture 6" descr="wiley_logo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76250" y="6248400"/>
            <a:ext cx="3619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Times New Roman"/>
          <a:ea typeface="ＭＳ Ｐゴシック" pitchFamily="-107" charset="-128"/>
          <a:cs typeface="Times New Roman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5pPr>
      <a:lvl6pPr marL="457159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6pPr>
      <a:lvl7pPr marL="914318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7pPr>
      <a:lvl8pPr marL="1371477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8pPr>
      <a:lvl9pPr marL="1828637" algn="ctr" rtl="0" eaLnBrk="1" fontAlgn="base" hangingPunct="1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348375" indent="-348375" algn="l" rtl="0" eaLnBrk="1" fontAlgn="base" hangingPunct="1">
        <a:spcBef>
          <a:spcPts val="0"/>
        </a:spcBef>
        <a:spcAft>
          <a:spcPts val="600"/>
        </a:spcAft>
        <a:buClr>
          <a:srgbClr val="6FB7D7"/>
        </a:buClr>
        <a:buSzPct val="110000"/>
        <a:buFont typeface="Wingdings 2" pitchFamily="18" charset="2"/>
        <a:buChar char=""/>
        <a:defRPr sz="24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1pPr>
      <a:lvl2pPr marL="684737" indent="-336362" algn="l" rtl="0" eaLnBrk="1" fontAlgn="base" hangingPunct="1">
        <a:spcBef>
          <a:spcPts val="0"/>
        </a:spcBef>
        <a:spcAft>
          <a:spcPts val="600"/>
        </a:spcAft>
        <a:buClr>
          <a:srgbClr val="215D77"/>
        </a:buClr>
        <a:buSzPct val="110000"/>
        <a:buFont typeface="Wingdings 2" pitchFamily="18" charset="2"/>
        <a:buChar char=""/>
        <a:defRPr sz="20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2pPr>
      <a:lvl3pPr marL="967041" indent="-282304" algn="l" rtl="0" eaLnBrk="1" fontAlgn="base" hangingPunct="1">
        <a:spcBef>
          <a:spcPts val="0"/>
        </a:spcBef>
        <a:spcAft>
          <a:spcPts val="600"/>
        </a:spcAft>
        <a:buClr>
          <a:srgbClr val="6FB7D7"/>
        </a:buClr>
        <a:buSzPct val="110000"/>
        <a:buFont typeface="Wingdings 2" pitchFamily="18" charset="2"/>
        <a:buChar char=""/>
        <a:defRPr sz="18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3pPr>
      <a:lvl4pPr marL="1262860" indent="-294317" algn="l" rtl="0" eaLnBrk="1" fontAlgn="base" hangingPunct="1">
        <a:spcBef>
          <a:spcPts val="0"/>
        </a:spcBef>
        <a:spcAft>
          <a:spcPts val="600"/>
        </a:spcAft>
        <a:buClr>
          <a:srgbClr val="215D77"/>
        </a:buClr>
        <a:buSzPct val="110000"/>
        <a:buFont typeface="Wingdings 2" pitchFamily="18" charset="2"/>
        <a:buChar char=""/>
        <a:defRPr sz="16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4pPr>
      <a:lvl5pPr marL="1545164" indent="-282304" algn="l" rtl="0" eaLnBrk="1" fontAlgn="base" hangingPunct="1">
        <a:spcBef>
          <a:spcPts val="0"/>
        </a:spcBef>
        <a:spcAft>
          <a:spcPts val="600"/>
        </a:spcAft>
        <a:buClr>
          <a:srgbClr val="6FB7D7"/>
        </a:buClr>
        <a:buSzPct val="110000"/>
        <a:buFont typeface="Wingdings 2" pitchFamily="18" charset="2"/>
        <a:buChar char=""/>
        <a:defRPr sz="1400" kern="1200">
          <a:solidFill>
            <a:srgbClr val="595959"/>
          </a:solidFill>
          <a:latin typeface="Times New Roman"/>
          <a:ea typeface="ＭＳ Ｐゴシック" pitchFamily="-107" charset="-128"/>
          <a:cs typeface="Times New Roman"/>
        </a:defRPr>
      </a:lvl5pPr>
      <a:lvl6pPr marL="2514376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3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95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54" indent="-228580" algn="l" defTabSz="91431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9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8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7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3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97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56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15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74" algn="l" defTabSz="91431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Chapter 12:</a:t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endParaRPr lang="en-US" dirty="0" smtClean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test plan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define a series of tests to be conducted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 takes place throughout the development of an object-oriented system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 the test plan at the beginning and modify it as the system evolves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test has a specific objective and describes a set of specific test cases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 specifications are created for each type of constraint that must be met by a class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Stubs are hard-coded placeholders that allow testing using unfinished classes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 Tests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 tests focus on a single class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Black box testing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Examines externally visible behaviors of a class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Driven by CRC cards, behavior state machines and method contracts, not by tester’s interpretation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item in the spec becomes a test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White box testing 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Examines the internals of a class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Driven by method specifications for the class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Small method sizes limits the usefulness of this type of testing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Behavioral state machines can identify tests for a 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Tests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Assess whether a set of classes that must work together do so without error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Four common approaches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User interface testing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case testing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Interaction testing</a:t>
            </a:r>
          </a:p>
          <a:p>
            <a:pPr lvl="1"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interface testing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projects use all four approaches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Tests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Conducted to ensure all classes work together without error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 to integration testing but broader in scope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well the system meets both the functional and nonfunctional requirements, e.g., usability, documentation, performance,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security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5141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Acceptance Tests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Performed primarily by users with support of the project team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Goal is to confirm that the system meets the business needs and is acceptable to the users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Alpha testing—data is artificial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Beta testing—data is real but carefully monitored for errors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125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Documentation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 of the system must be done throughout system development</a:t>
            </a:r>
          </a:p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fundamentally different types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documentation </a:t>
            </a:r>
          </a:p>
          <a:p>
            <a:pPr lvl="2">
              <a:defRPr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Assists programmers and analysts build or maintain the system</a:t>
            </a:r>
          </a:p>
          <a:p>
            <a:pPr lvl="2">
              <a:defRPr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Created as the project unfolds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 documentation </a:t>
            </a:r>
          </a:p>
          <a:p>
            <a:pPr lvl="2">
              <a:defRPr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Assists users to operate the system</a:t>
            </a:r>
          </a:p>
          <a:p>
            <a:pPr lvl="2" eaLnBrk="1" hangingPunct="1">
              <a:defRPr/>
            </a:pPr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users will not read the manuals before starting to use the system</a:t>
            </a:r>
          </a:p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documentation makes searching simpler</a:t>
            </a:r>
          </a:p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Developing &amp; testing documentation takes time</a:t>
            </a:r>
            <a:endParaRPr lang="en-US" sz="22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Documentation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 Documents</a:t>
            </a:r>
          </a:p>
          <a:p>
            <a:pPr lvl="1" eaLnBrk="1" hangingPunct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Tell users how to perform specific tasks</a:t>
            </a:r>
          </a:p>
          <a:p>
            <a:pPr eaLnBrk="1" hangingPunct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 Manuals</a:t>
            </a:r>
          </a:p>
          <a:p>
            <a:pPr lvl="1" eaLnBrk="1" hangingPunct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how to perform business tasks</a:t>
            </a:r>
          </a:p>
          <a:p>
            <a:pPr lvl="1" eaLnBrk="1" hangingPunct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procedure normally entails multiple tasks</a:t>
            </a:r>
          </a:p>
          <a:p>
            <a:pPr eaLnBrk="1" hangingPunct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Tutorials</a:t>
            </a:r>
          </a:p>
          <a:p>
            <a:pPr lvl="1" eaLnBrk="1" hangingPunct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Teach people how to use specific components of a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8382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Designing Documentation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documentation will likely become the standard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 a set of documentation navigation controls that lead the user to documentation topics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Topics generally come from 3 sources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Commands and menus in the user interface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perform certain tasks, which can be found in:</a:t>
            </a:r>
          </a:p>
          <a:p>
            <a:pPr lvl="2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scenarios</a:t>
            </a:r>
          </a:p>
          <a:p>
            <a:pPr lvl="2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WNDs</a:t>
            </a:r>
          </a:p>
          <a:p>
            <a:pPr lvl="2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 use-cases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Definitions of important terms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Writing Documentation Topics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 with clear titles</a:t>
            </a:r>
          </a:p>
          <a:p>
            <a:pPr eaLnBrk="1" hangingPunct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Include introductory text</a:t>
            </a:r>
          </a:p>
          <a:p>
            <a:pPr eaLnBrk="1" hangingPunct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Finish with detailed, step-by-step instructions</a:t>
            </a:r>
          </a:p>
          <a:p>
            <a:pPr eaLnBrk="1" hangingPunct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using screen images</a:t>
            </a:r>
          </a:p>
          <a:p>
            <a:pPr eaLnBrk="1" hangingPunct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Video tutorials are very helpful (e.g., record the desktop while performing a task)</a:t>
            </a:r>
          </a:p>
          <a:p>
            <a:pPr eaLnBrk="1" hangingPunct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 established guidelines (fig. 12-2)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Identifying Navigation Terms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of Contents is developed from the logical structure of the documentation topics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Sources for items for the index and search engine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of commands in the user interface (e.g., File ► Open)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 concepts of the system (often use-cases and classes)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set of business tasks to be performed (e.g., order placement)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Synonyms of the preceding items (users’ vocabularies may not be precise)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3546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48822" y="76200"/>
            <a:ext cx="8043333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548822" y="990600"/>
            <a:ext cx="8442778" cy="5181600"/>
          </a:xfrm>
        </p:spPr>
        <p:txBody>
          <a:bodyPr/>
          <a:lstStyle/>
          <a:p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 the basic issues related to managing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programmers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how cultural issues can impact the efficiency, effectiveness, and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of software development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teams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familiar with the different types of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how to develop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documentation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how object-orientation effects software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 different types of and purpose of unit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 different types of and purpose of integration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 different types of and purpose of system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the different types of and purpose of acceptance </a:t>
            </a:r>
            <a:r>
              <a:rPr lang="en-US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tests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Managing Programming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Designing and Managing Tests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Developing Documentation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48822" y="304800"/>
            <a:ext cx="8043333" cy="6858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822" y="1066800"/>
            <a:ext cx="8043333" cy="4648199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the development of all parts of the system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software itself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documentation and new operating procedures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Includes implementation, testing and configuration &amp; change management work flows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Programming is the largest, but least risky part of systems development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failure is not usually due to poor programming but to poor analysis, design, installation or project management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organizations devote more time to testing &amp; evaluation than to programming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Managing Programming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managers must: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 programming tasks</a:t>
            </a:r>
          </a:p>
          <a:p>
            <a:pPr lvl="2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related classes to minimize coupling &amp; maximize cohesion of modules</a:t>
            </a:r>
          </a:p>
          <a:p>
            <a:pPr lvl="2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 the classes to programmers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oordinate activities</a:t>
            </a:r>
          </a:p>
          <a:p>
            <a:pPr lvl="1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anage the schedule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Coordinating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Hold weekly project meetings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 and enforce standards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 resources into three areas: 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</a:p>
          <a:p>
            <a:pPr lvl="1" eaLnBrk="1" hangingPunct="1">
              <a:defRPr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</a:p>
          <a:p>
            <a:pPr eaLnBrk="1" hangingPunct="1">
              <a:defRPr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 change control measures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Managing the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estimates must be revised as construction proceeds</a:t>
            </a:r>
          </a:p>
          <a:p>
            <a:pPr lvl="1" eaLnBrk="1" hangingPunct="1"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 a 10% error margin into all schedules</a:t>
            </a:r>
          </a:p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 cause for schedule problems is scope creep</a:t>
            </a:r>
          </a:p>
          <a:p>
            <a:pPr lvl="1"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Occurs when new requirements are added to the project after the system design was finalized</a:t>
            </a:r>
          </a:p>
          <a:p>
            <a:pPr lvl="1"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 become more expensive when added later in the project schedule</a:t>
            </a:r>
          </a:p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 slippages in the schedule can add up to large schedule problems</a:t>
            </a:r>
          </a:p>
          <a:p>
            <a:pPr eaLnBrk="1" hangingPunct="1">
              <a:defRPr/>
            </a:pPr>
            <a:r>
              <a:rPr lang="en-US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 assessments can help predict problems </a:t>
            </a:r>
          </a:p>
          <a:p>
            <a:pPr lvl="1"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Evaluate their likelihood</a:t>
            </a:r>
          </a:p>
          <a:p>
            <a:pPr lvl="1">
              <a:defRPr/>
            </a:pP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Evaluate their impact</a:t>
            </a:r>
            <a:endParaRPr lang="en-US" sz="1800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Cultural Issues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822" y="1599903"/>
            <a:ext cx="8043333" cy="4496097"/>
          </a:xfrm>
        </p:spPr>
        <p:txBody>
          <a:bodyPr/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Offshore outsourcing introduces potential cultural conflicts</a:t>
            </a: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Context may influence a person’s ability to see potential solutions</a:t>
            </a: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Individualism vs. collectivism may determine how people work together and how they view intellectual property</a:t>
            </a:r>
          </a:p>
          <a:p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Monochronic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vs.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polychronic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determines how people view deadlines</a:t>
            </a: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issues: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Power distance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Uncertainty avoidance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Masculinity vs. femininity</a:t>
            </a:r>
          </a:p>
          <a:p>
            <a:pPr lvl="1"/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 term vs. short term orientation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7289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Designing Tests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testing is to uncover as many errors as feasible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impossible to prove that the system is error free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too expensive to look for all possible bugs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testing is to uncover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differences between what the system actually does and what the system should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</a:p>
          <a:p>
            <a:pPr eaLnBrk="1" hangingPunct="1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stages of testing</a:t>
            </a:r>
          </a:p>
          <a:p>
            <a:pPr marL="914400" lvl="1" indent="-457200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tests</a:t>
            </a:r>
          </a:p>
          <a:p>
            <a:pPr marL="914400" lvl="1" indent="-457200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Integration tests</a:t>
            </a:r>
          </a:p>
          <a:p>
            <a:pPr marL="914400" lvl="1" indent="-457200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tests</a:t>
            </a:r>
          </a:p>
          <a:p>
            <a:pPr marL="914400" lvl="1" indent="-457200"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Acceptance tests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 and Object Orientation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Encapsulation and Information-Hiding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Polymorphism and Dynamic-Binding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Inheritance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Reuse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Object-Oriented Development Process and Products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3559</TotalTime>
  <Words>1119</Words>
  <Application>Microsoft Macintosh PowerPoint</Application>
  <PresentationFormat>On-screen Show (4:3)</PresentationFormat>
  <Paragraphs>152</Paragraphs>
  <Slides>20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Theme1</vt:lpstr>
      <vt:lpstr>Chapter 12: Construction</vt:lpstr>
      <vt:lpstr>Objectives</vt:lpstr>
      <vt:lpstr>Introduction</vt:lpstr>
      <vt:lpstr>Managing Programming</vt:lpstr>
      <vt:lpstr>Coordinating Activities</vt:lpstr>
      <vt:lpstr>Managing the Schedule</vt:lpstr>
      <vt:lpstr>Cultural Issues</vt:lpstr>
      <vt:lpstr>Designing Tests</vt:lpstr>
      <vt:lpstr>Testing and Object Orientation</vt:lpstr>
      <vt:lpstr>Test Planning</vt:lpstr>
      <vt:lpstr>Unit Tests</vt:lpstr>
      <vt:lpstr>Integration Tests</vt:lpstr>
      <vt:lpstr>System Tests</vt:lpstr>
      <vt:lpstr>Acceptance Tests</vt:lpstr>
      <vt:lpstr>Developing Documentation</vt:lpstr>
      <vt:lpstr>Types of Documentation</vt:lpstr>
      <vt:lpstr>Designing Documentation Structure</vt:lpstr>
      <vt:lpstr>Writing Documentation Topics</vt:lpstr>
      <vt:lpstr>Identifying Navigation Terms</vt:lpstr>
      <vt:lpstr>Summary</vt:lpstr>
    </vt:vector>
  </TitlesOfParts>
  <Company>USMA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Project Selection &amp; Management</dc:title>
  <dc:creator>Fernando Maymí</dc:creator>
  <cp:lastModifiedBy>Elizabeth Pearson</cp:lastModifiedBy>
  <cp:revision>86</cp:revision>
  <dcterms:created xsi:type="dcterms:W3CDTF">2015-01-22T13:39:19Z</dcterms:created>
  <dcterms:modified xsi:type="dcterms:W3CDTF">2015-01-22T13:39:35Z</dcterms:modified>
</cp:coreProperties>
</file>