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13" r:id="rId1"/>
  </p:sldMasterIdLst>
  <p:sldIdLst>
    <p:sldId id="256" r:id="rId2"/>
    <p:sldId id="257" r:id="rId3"/>
    <p:sldId id="310" r:id="rId4"/>
    <p:sldId id="311" r:id="rId5"/>
    <p:sldId id="302" r:id="rId6"/>
    <p:sldId id="307" r:id="rId7"/>
    <p:sldId id="328" r:id="rId8"/>
    <p:sldId id="312" r:id="rId9"/>
    <p:sldId id="314" r:id="rId10"/>
    <p:sldId id="308" r:id="rId11"/>
    <p:sldId id="315" r:id="rId12"/>
    <p:sldId id="316" r:id="rId13"/>
    <p:sldId id="317" r:id="rId14"/>
    <p:sldId id="318" r:id="rId15"/>
    <p:sldId id="319" r:id="rId16"/>
    <p:sldId id="320" r:id="rId17"/>
    <p:sldId id="322" r:id="rId18"/>
    <p:sldId id="323" r:id="rId19"/>
    <p:sldId id="305" r:id="rId20"/>
    <p:sldId id="309" r:id="rId21"/>
    <p:sldId id="324" r:id="rId22"/>
    <p:sldId id="325" r:id="rId23"/>
    <p:sldId id="326" r:id="rId24"/>
    <p:sldId id="327" r:id="rId25"/>
    <p:sldId id="301" r:id="rId2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clrMru>
    <a:srgbClr val="FFFFFF"/>
    <a:srgbClr val="008A3E"/>
    <a:srgbClr val="33CC33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965" y="1294805"/>
            <a:ext cx="6486071" cy="3153668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lIns="91432" tIns="45716" rIns="91432" bIns="45716">
            <a:normAutofit/>
          </a:bodyPr>
          <a:lstStyle/>
          <a:p>
            <a:pPr>
              <a:spcBef>
                <a:spcPts val="1999"/>
              </a:spcBef>
              <a:buClr>
                <a:srgbClr val="6FB7D7"/>
              </a:buClr>
              <a:buSzPct val="110000"/>
              <a:buFont typeface="Wingdings 2" pitchFamily="18" charset="2"/>
              <a:buNone/>
            </a:pPr>
            <a:endParaRPr lang="en-US" sz="3200">
              <a:solidFill>
                <a:srgbClr val="595959"/>
              </a:solidFill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4000"/>
            <a:ext cx="6498158" cy="1724867"/>
          </a:xfrm>
        </p:spPr>
        <p:txBody>
          <a:bodyPr rtlCol="0">
            <a:noAutofit/>
          </a:bodyPr>
          <a:lstStyle>
            <a:lvl1pPr marL="0" indent="0" algn="ctr" defTabSz="914318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2" y="3299013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318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/>
                <a:ea typeface="+mn-ea"/>
                <a:cs typeface="Times New Roman"/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fld id="{EE7F9238-7CF9-4D66-ACB5-63D2F54409FD}" type="datetime1">
              <a:rPr lang="en-US" smtClean="0"/>
              <a:pPr/>
              <a:t>1/22/15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fld id="{D6526DEF-9BC9-40BE-B74F-E28A2F641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4079545" cy="1162050"/>
          </a:xfrm>
        </p:spPr>
        <p:txBody>
          <a:bodyPr/>
          <a:lstStyle>
            <a:lvl1pPr algn="ctr">
              <a:defRPr sz="3600" b="0">
                <a:latin typeface="Times New Roman"/>
                <a:cs typeface="Times New Roman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Times New Roman"/>
                <a:cs typeface="Times New Roman"/>
              </a:defRPr>
            </a:lvl1pPr>
            <a:lvl2pPr marL="457159" indent="0">
              <a:buNone/>
              <a:defRPr sz="1200"/>
            </a:lvl2pPr>
            <a:lvl3pPr marL="914318" indent="0">
              <a:buNone/>
              <a:defRPr sz="1000"/>
            </a:lvl3pPr>
            <a:lvl4pPr marL="1371477" indent="0">
              <a:buNone/>
              <a:defRPr sz="900"/>
            </a:lvl4pPr>
            <a:lvl5pPr marL="1828637" indent="0">
              <a:buNone/>
              <a:defRPr sz="900"/>
            </a:lvl5pPr>
            <a:lvl6pPr marL="2285797" indent="0">
              <a:buNone/>
              <a:defRPr sz="900"/>
            </a:lvl6pPr>
            <a:lvl7pPr marL="2742956" indent="0">
              <a:buNone/>
              <a:defRPr sz="900"/>
            </a:lvl7pPr>
            <a:lvl8pPr marL="3200115" indent="0">
              <a:buNone/>
              <a:defRPr sz="900"/>
            </a:lvl8pPr>
            <a:lvl9pPr marL="36572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3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318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1pPr>
            <a:lvl2pPr marL="457159" indent="0">
              <a:buNone/>
              <a:defRPr sz="2800"/>
            </a:lvl2pPr>
            <a:lvl3pPr marL="914318" indent="0">
              <a:buNone/>
              <a:defRPr sz="2400"/>
            </a:lvl3pPr>
            <a:lvl4pPr marL="1371477" indent="0">
              <a:buNone/>
              <a:defRPr sz="2000"/>
            </a:lvl4pPr>
            <a:lvl5pPr marL="1828637" indent="0">
              <a:buNone/>
              <a:defRPr sz="2000"/>
            </a:lvl5pPr>
            <a:lvl6pPr marL="2285797" indent="0">
              <a:buNone/>
              <a:defRPr sz="2000"/>
            </a:lvl6pPr>
            <a:lvl7pPr marL="2742956" indent="0">
              <a:buNone/>
              <a:defRPr sz="2000"/>
            </a:lvl7pPr>
            <a:lvl8pPr marL="3200115" indent="0">
              <a:buNone/>
              <a:defRPr sz="2000"/>
            </a:lvl8pPr>
            <a:lvl9pPr marL="3657274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fld id="{31D6270F-1C47-48AB-9280-7270FF9F39ED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fld id="{6B3A03BF-249A-4841-A212-87F21E0DE5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49E8C-C1E9-4138-8250-7B8204AA4AAC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05530-3FD5-47F6-8191-9E69A75784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DFF85-43D3-42A1-A91F-18C9AC19C442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4B57B-02C7-4B48-9E59-80AFCD96FE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822" y="108645"/>
            <a:ext cx="8043333" cy="111055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338178-5B69-4086-BB41-C2AF64DA5EA3}" type="datetime1">
              <a:rPr lang="es-ES"/>
              <a:pPr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196D236-FF77-4FDE-A45A-45BE6A1FE7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9" y="3352802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9" y="4771030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9" indent="0">
              <a:buNone/>
              <a:defRPr sz="2800"/>
            </a:lvl2pPr>
            <a:lvl3pPr marL="914318" indent="0">
              <a:buNone/>
              <a:defRPr sz="2400"/>
            </a:lvl3pPr>
            <a:lvl4pPr marL="1371477" indent="0">
              <a:buNone/>
              <a:defRPr sz="2000"/>
            </a:lvl4pPr>
            <a:lvl5pPr marL="1828637" indent="0">
              <a:buNone/>
              <a:defRPr sz="2000"/>
            </a:lvl5pPr>
            <a:lvl6pPr marL="2285797" indent="0">
              <a:buNone/>
              <a:defRPr sz="2000"/>
            </a:lvl6pPr>
            <a:lvl7pPr marL="2742956" indent="0">
              <a:buNone/>
              <a:defRPr sz="2000"/>
            </a:lvl7pPr>
            <a:lvl8pPr marL="3200115" indent="0">
              <a:buNone/>
              <a:defRPr sz="2000"/>
            </a:lvl8pPr>
            <a:lvl9pPr marL="3657274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1EFEF94-67C2-47AD-AACB-17FA0FAD4321}" type="datetime1">
              <a:rPr lang="en-US"/>
              <a:pPr/>
              <a:t>1/22/15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CCD1552-6BEC-4D56-8C57-39F67842E9BB}" type="slidenum">
              <a:rPr lang="en-US"/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6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6" y="3736006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1C825-8AC3-4E2E-814D-85CD16766F1C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D1E02-C4E1-4A9C-8681-9ECD1F04E8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5AB8F-EC89-49B4-A2EB-8FA9B0C048C9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03164-1315-4FAE-80F2-E24CA5902E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6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6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D6398-9D4B-4F86-A076-485B135A260C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CB35A-242E-472F-9C02-1758734E41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23A7D-A8F0-4FBC-902B-F650E3A06083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35D8A-AC1B-48CF-BA29-1B15D12C71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86D6F-DA42-40DF-918D-107A490858F0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15FF3-0D42-439F-8937-9BB968DE45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159" indent="0">
              <a:buNone/>
              <a:defRPr sz="1200"/>
            </a:lvl2pPr>
            <a:lvl3pPr marL="914318" indent="0">
              <a:buNone/>
              <a:defRPr sz="1000"/>
            </a:lvl3pPr>
            <a:lvl4pPr marL="1371477" indent="0">
              <a:buNone/>
              <a:defRPr sz="900"/>
            </a:lvl4pPr>
            <a:lvl5pPr marL="1828637" indent="0">
              <a:buNone/>
              <a:defRPr sz="900"/>
            </a:lvl5pPr>
            <a:lvl6pPr marL="2285797" indent="0">
              <a:buNone/>
              <a:defRPr sz="900"/>
            </a:lvl6pPr>
            <a:lvl7pPr marL="2742956" indent="0">
              <a:buNone/>
              <a:defRPr sz="900"/>
            </a:lvl7pPr>
            <a:lvl8pPr marL="3200115" indent="0">
              <a:buNone/>
              <a:defRPr sz="900"/>
            </a:lvl8pPr>
            <a:lvl9pPr marL="36572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04452-765D-4845-981E-73B46EB078C2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54FD9-025E-4105-834D-5E11BB5BDA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8822" y="108645"/>
            <a:ext cx="8043333" cy="1336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8822" y="1599903"/>
            <a:ext cx="8043333" cy="4344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031" name="Picture 6" descr="wiley_logo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76250" y="6247805"/>
            <a:ext cx="361345" cy="486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837595" y="6247805"/>
            <a:ext cx="6455950" cy="415490"/>
          </a:xfrm>
          <a:prstGeom prst="rect">
            <a:avLst/>
          </a:prstGeom>
          <a:noFill/>
        </p:spPr>
        <p:txBody>
          <a:bodyPr wrap="none" lIns="91432" tIns="45716" rIns="91432" bIns="45716">
            <a:spAutoFit/>
          </a:bodyPr>
          <a:lstStyle/>
          <a:p>
            <a:r>
              <a:rPr lang="en-US" sz="1100" dirty="0">
                <a:latin typeface="Times New Roman"/>
                <a:cs typeface="Times New Roman"/>
              </a:rPr>
              <a:t>PowerPoint Presentation for Dennis, Wixom, &amp; </a:t>
            </a:r>
            <a:r>
              <a:rPr lang="en-US" sz="1100" dirty="0" err="1">
                <a:latin typeface="Times New Roman"/>
                <a:cs typeface="Times New Roman"/>
              </a:rPr>
              <a:t>Tegarden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i="1" dirty="0">
                <a:latin typeface="Times New Roman"/>
                <a:cs typeface="Times New Roman"/>
              </a:rPr>
              <a:t>Systems Analysis and Design with UML, </a:t>
            </a:r>
            <a:r>
              <a:rPr lang="en-US" sz="1100" i="1" dirty="0" smtClean="0">
                <a:latin typeface="Times New Roman"/>
                <a:cs typeface="Times New Roman"/>
              </a:rPr>
              <a:t>4th </a:t>
            </a:r>
            <a:r>
              <a:rPr lang="en-US" sz="1100" i="1" dirty="0">
                <a:latin typeface="Times New Roman"/>
                <a:cs typeface="Times New Roman"/>
              </a:rPr>
              <a:t>Edition</a:t>
            </a:r>
          </a:p>
          <a:p>
            <a:r>
              <a:rPr lang="en-US" sz="1000" dirty="0">
                <a:latin typeface="Times New Roman"/>
                <a:cs typeface="Times New Roman"/>
              </a:rPr>
              <a:t>Copyright © </a:t>
            </a:r>
            <a:r>
              <a:rPr lang="en-US" sz="1000" dirty="0" smtClean="0">
                <a:latin typeface="Times New Roman"/>
                <a:cs typeface="Times New Roman"/>
              </a:rPr>
              <a:t>2015 </a:t>
            </a:r>
            <a:r>
              <a:rPr lang="en-US" sz="1000" dirty="0">
                <a:latin typeface="Times New Roman"/>
                <a:cs typeface="Times New Roman"/>
              </a:rPr>
              <a:t>John Wiley &amp; Sons, Inc.  All rights reserved.</a:t>
            </a:r>
          </a:p>
        </p:txBody>
      </p:sp>
      <p:pic>
        <p:nvPicPr>
          <p:cNvPr id="9" name="Picture 6" descr="wiley_logo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6250" y="6248400"/>
            <a:ext cx="3619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Times New Roman"/>
          <a:ea typeface="ＭＳ Ｐゴシック" pitchFamily="-107" charset="-128"/>
          <a:cs typeface="Times New Roman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5pPr>
      <a:lvl6pPr marL="457159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6pPr>
      <a:lvl7pPr marL="914318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7pPr>
      <a:lvl8pPr marL="1371477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8pPr>
      <a:lvl9pPr marL="1828637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8375" indent="-348375" algn="l" rtl="0" eaLnBrk="1" fontAlgn="base" hangingPunct="1">
        <a:spcBef>
          <a:spcPts val="0"/>
        </a:spcBef>
        <a:spcAft>
          <a:spcPts val="600"/>
        </a:spcAft>
        <a:buClr>
          <a:srgbClr val="6FB7D7"/>
        </a:buClr>
        <a:buSzPct val="110000"/>
        <a:buFont typeface="Wingdings 2" pitchFamily="18" charset="2"/>
        <a:buChar char=""/>
        <a:defRPr sz="24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1pPr>
      <a:lvl2pPr marL="684737" indent="-336362" algn="l" rtl="0" eaLnBrk="1" fontAlgn="base" hangingPunct="1">
        <a:spcBef>
          <a:spcPts val="0"/>
        </a:spcBef>
        <a:spcAft>
          <a:spcPts val="600"/>
        </a:spcAft>
        <a:buClr>
          <a:srgbClr val="215D77"/>
        </a:buClr>
        <a:buSzPct val="110000"/>
        <a:buFont typeface="Wingdings 2" pitchFamily="18" charset="2"/>
        <a:buChar char=""/>
        <a:defRPr sz="22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2pPr>
      <a:lvl3pPr marL="967041" indent="-282304" algn="l" rtl="0" eaLnBrk="1" fontAlgn="base" hangingPunct="1">
        <a:spcBef>
          <a:spcPts val="0"/>
        </a:spcBef>
        <a:spcAft>
          <a:spcPts val="600"/>
        </a:spcAft>
        <a:buClr>
          <a:srgbClr val="6FB7D7"/>
        </a:buClr>
        <a:buSzPct val="110000"/>
        <a:buFont typeface="Wingdings 2" pitchFamily="18" charset="2"/>
        <a:buChar char=""/>
        <a:defRPr sz="20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3pPr>
      <a:lvl4pPr marL="1262860" indent="-294317" algn="l" rtl="0" eaLnBrk="1" fontAlgn="base" hangingPunct="1">
        <a:spcBef>
          <a:spcPts val="0"/>
        </a:spcBef>
        <a:spcAft>
          <a:spcPts val="600"/>
        </a:spcAft>
        <a:buClr>
          <a:srgbClr val="215D77"/>
        </a:buClr>
        <a:buSzPct val="110000"/>
        <a:buFont typeface="Wingdings 2" pitchFamily="18" charset="2"/>
        <a:buChar char=""/>
        <a:defRPr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4pPr>
      <a:lvl5pPr marL="1545164" indent="-282304" algn="l" rtl="0" eaLnBrk="1" fontAlgn="base" hangingPunct="1">
        <a:spcBef>
          <a:spcPts val="0"/>
        </a:spcBef>
        <a:spcAft>
          <a:spcPts val="600"/>
        </a:spcAft>
        <a:buClr>
          <a:srgbClr val="6FB7D7"/>
        </a:buClr>
        <a:buSzPct val="110000"/>
        <a:buFont typeface="Wingdings 2" pitchFamily="18" charset="2"/>
        <a:buChar char=""/>
        <a:defRPr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5pPr>
      <a:lvl6pPr marL="2514376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4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5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>
          <a:xfrm>
            <a:off x="1322921" y="1524000"/>
            <a:ext cx="6498158" cy="2209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 13: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Installation and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Management</a:t>
            </a:r>
          </a:p>
        </p:txBody>
      </p:sp>
      <p:sp>
        <p:nvSpPr>
          <p:cNvPr id="2355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 of helping people adopt &amp; adapt to the to-be system and its accompanying work processes without undue stress</a:t>
            </a:r>
          </a:p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 roles</a:t>
            </a:r>
          </a:p>
          <a:p>
            <a:pPr lvl="1"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Sponsor</a:t>
            </a:r>
          </a:p>
          <a:p>
            <a:pPr lvl="1"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agent</a:t>
            </a:r>
          </a:p>
          <a:p>
            <a:pPr lvl="1"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adopters</a:t>
            </a:r>
          </a:p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“Build it and they will come” doesn’t work!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Resistance to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good for the organization is often not good for the people in it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 perform their own personal cost-benefit analysis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Perceived costs &amp; benefits are weighted by the amount of uncertainty associated with them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will overestimate costs and underestimate benefits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take into account the transition process cost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Perceived costs and benefits are more important than real costs and benefits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548822" y="108645"/>
            <a:ext cx="8043333" cy="1186755"/>
          </a:xfrm>
        </p:spPr>
        <p:txBody>
          <a:bodyPr/>
          <a:lstStyle/>
          <a:p>
            <a:pPr eaLnBrk="1" hangingPunct="1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Costs &amp; Benefits of Change</a:t>
            </a: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0811" y="2133600"/>
            <a:ext cx="7527324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Revising Management Policies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policies</a:t>
            </a:r>
          </a:p>
          <a:p>
            <a:pPr lvl="1"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goals</a:t>
            </a:r>
          </a:p>
          <a:p>
            <a:pPr lvl="1"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 how work processes should be performed</a:t>
            </a:r>
          </a:p>
          <a:p>
            <a:pPr lvl="1"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how people are rewarded</a:t>
            </a:r>
          </a:p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computer system will be successfully adopted unless management policies support its adoption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 Process Structuring Tools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Operating Procedures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SOPs must be revised to match the to-be system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Measurements and Rewards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to motivate desired (acceptance) behavior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Resource Allocation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 effect is the actual reallocation of resources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Symbolic effect shows that management is serious about the new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Assessing Costs &amp; Benefits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a list of costs &amp; benefits from two perspectives: the organization &amp; the potential adopters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the effects on both end-users and managers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 is to persuade those who might resist to support the change</a:t>
            </a:r>
          </a:p>
          <a:p>
            <a:pPr lvl="1" eaLnBrk="1" hangingPunct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management changes may be required to prevent grassroots derailing efforts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successful organization may find it harder to manage change</a:t>
            </a:r>
          </a:p>
          <a:p>
            <a:pPr lvl="1" eaLnBrk="1" hangingPunct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 need to be convinced that was has worked in the past may not work in the future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Motivating Adoption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548822" y="1600200"/>
            <a:ext cx="8043333" cy="434429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clear and convincing evidence of the need for change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basic strategies to motivate adoption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Informational strategy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strategy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management goal is to support and encourage the ready adopters and help them win over the reluctant adopters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Enabling Adoption: Training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548822" y="1447800"/>
            <a:ext cx="8043333" cy="4496396"/>
          </a:xfrm>
        </p:spPr>
        <p:txBody>
          <a:bodyPr/>
          <a:lstStyle/>
          <a:p>
            <a:pPr eaLnBrk="1" hangingPunct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the skills needed to adopt the change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Don’t assume the system is so simple to learn that new users need no training</a:t>
            </a:r>
          </a:p>
          <a:p>
            <a:pPr eaLnBrk="1" hangingPunct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to train?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should</a:t>
            </a:r>
            <a:r>
              <a:rPr lang="en-U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using the system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should focus on helping the users accomplish their jobs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should focus on what the user needs to do, not what the system is capable of doing</a:t>
            </a:r>
          </a:p>
          <a:p>
            <a:pPr eaLnBrk="1" hangingPunct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train?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groups in a classroom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on one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based training (CBT)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Selecting Training Methods</a:t>
            </a:r>
          </a:p>
        </p:txBody>
      </p:sp>
      <p:pic>
        <p:nvPicPr>
          <p:cNvPr id="32803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1984" y="2286000"/>
            <a:ext cx="8204815" cy="2133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Post-implementation Activities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 is to institutionalize the new system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it the normal &amp; accepted routine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“Refreeze” the organization after successful transition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Usually the job of the project sponsor and manager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Actively promote its use and monitor its adoption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steady flow of information to users to encourage use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familiar with the system installation process.</a:t>
            </a:r>
          </a:p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different types of conversion strategies and when to use them.</a:t>
            </a:r>
          </a:p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several techniques for managing change.</a:t>
            </a:r>
          </a:p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familiar with post-installation processes.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3"/>
          <p:cNvSpPr>
            <a:spLocks noGrp="1"/>
          </p:cNvSpPr>
          <p:nvPr>
            <p:ph type="title"/>
          </p:nvPr>
        </p:nvSpPr>
        <p:spPr>
          <a:xfrm>
            <a:off x="548822" y="108645"/>
            <a:ext cx="8043333" cy="88195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Support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8822" y="1219201"/>
            <a:ext cx="8214178" cy="4724996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 transition from project team to an operations group</a:t>
            </a:r>
          </a:p>
          <a:p>
            <a:pPr lvl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Responsible for operating the system &amp; providing system support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system support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On-demand training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support (e.g., documentation &amp; FAQs)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 desk to provide expert advice</a:t>
            </a:r>
          </a:p>
          <a:p>
            <a:pPr lvl="2"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 I support should satisfy 80% of problems</a:t>
            </a:r>
          </a:p>
          <a:p>
            <a:pPr lvl="2"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Unable to solve at level I:</a:t>
            </a:r>
          </a:p>
          <a:p>
            <a:pPr lvl="3">
              <a:defRPr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Generate problem report or ticket</a:t>
            </a:r>
          </a:p>
          <a:p>
            <a:pPr lvl="3">
              <a:defRPr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Escalate to Level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Elements of a Problem Report</a:t>
            </a:r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752600"/>
            <a:ext cx="5983624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822" y="1371600"/>
            <a:ext cx="8043333" cy="4724399"/>
          </a:xfrm>
        </p:spPr>
        <p:txBody>
          <a:bodyPr/>
          <a:lstStyle/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process of refining the system to make sure it continues to meet business needs</a:t>
            </a:r>
          </a:p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expensive than initial development</a:t>
            </a:r>
          </a:p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Novice system analysts &amp; programmers will work on maintenance projects</a:t>
            </a:r>
          </a:p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 requests are smaller versions of a system request</a:t>
            </a:r>
          </a:p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Requests may come from a number of different sources</a:t>
            </a:r>
          </a:p>
          <a:p>
            <a:pPr lvl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 reports</a:t>
            </a:r>
          </a:p>
          <a:p>
            <a:pPr lvl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</a:p>
          <a:p>
            <a:pPr lvl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projects</a:t>
            </a:r>
          </a:p>
          <a:p>
            <a:pPr lvl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Underlying software (e.g., Operating System changes)</a:t>
            </a:r>
          </a:p>
          <a:p>
            <a:pPr lvl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Senior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548822" y="108645"/>
            <a:ext cx="8043333" cy="958155"/>
          </a:xfrm>
        </p:spPr>
        <p:txBody>
          <a:bodyPr/>
          <a:lstStyle/>
          <a:p>
            <a:pPr eaLnBrk="1" hangingPunct="1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Processing a Change Request</a:t>
            </a:r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16196" y="1066800"/>
            <a:ext cx="6102382" cy="5054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Assessment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what was successful and what needs to be improved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Team Review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Members list what worked and mistakes that were made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 is to repeat excellent performance and eliminate mistakes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manager can prepare a “lessons learned” document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Review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what extent did the proposed costs &amp; benefits actually accrue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 is to compare estimates with actual values</a:t>
            </a:r>
          </a:p>
          <a:p>
            <a:pPr lvl="3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whether or not the system provides the expected value</a:t>
            </a:r>
          </a:p>
          <a:p>
            <a:pPr lvl="3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baseline costs for future projects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1105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Issues and Information Technology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Management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Post-implementation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Managing the change to a new system is one of the most difficult tasks in any organization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planning normally begins while the programmers are still coding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management focuses on people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Maintenance can account for 60-80% of IS budget</a:t>
            </a:r>
          </a:p>
          <a:p>
            <a:pPr eaLnBrk="1" hangingPunct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Model for </a:t>
            </a:r>
            <a:b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Implementing Change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8750" t="31395" r="40833" b="45349"/>
          <a:stretch/>
        </p:blipFill>
        <p:spPr>
          <a:xfrm>
            <a:off x="914400" y="1445122"/>
            <a:ext cx="7086600" cy="43387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48822" y="108645"/>
            <a:ext cx="8043333" cy="126295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Issues and Information Technology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Factors that may affect adoption/acceptance of technology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Speed of messages—may affect documentation &amp; training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Context: high context societies need to see how the new system fits in to existing systems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Time: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polychronic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vs.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monochronic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(similar to parallel vs. serial)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distance—can a subordinate point out errors?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Uncertainty avoidance—related to risk and stress caused by change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Individualism vs. collectivism—who is more important: the individual or the group?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Masculinity vs. femininity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Long- vs. short-term orientation—which is the focus: long term relationships or short term profits?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 is the technical process by which a new system replaces an old system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major steps to a conversion plan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Buy &amp; install hardware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Install software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 data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 dimensions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 style—direct or parallel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 location—pilot, phased or simultaneous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 modules—whole system at once or one module at a time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Elements of Migration Plan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0000" t="48449" r="36667" b="25194"/>
          <a:stretch/>
        </p:blipFill>
        <p:spPr>
          <a:xfrm>
            <a:off x="1143000" y="1524000"/>
            <a:ext cx="7161182" cy="4347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690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548822" y="108645"/>
            <a:ext cx="8043333" cy="1034355"/>
          </a:xfrm>
        </p:spPr>
        <p:txBody>
          <a:bodyPr/>
          <a:lstStyle/>
          <a:p>
            <a:pPr eaLnBrk="1" hangingPunct="1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Strategies</a:t>
            </a:r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43000"/>
            <a:ext cx="7226808" cy="4856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72622" y="108645"/>
            <a:ext cx="8290378" cy="95815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Selecting Conversion Strategies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48822" y="1599903"/>
            <a:ext cx="8043333" cy="182909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Combine dimensions to form a strategy as needed</a:t>
            </a:r>
          </a:p>
          <a:p>
            <a:pPr lvl="1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Begin with a pilot conversion using parallel conversion in a handful of locations; once successful, roll out to remaining locations using phased conversion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Prioritize risk, cost, and time; then refer to chart</a:t>
            </a:r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3581400"/>
            <a:ext cx="8998423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3689</TotalTime>
  <Words>1026</Words>
  <Application>Microsoft Macintosh PowerPoint</Application>
  <PresentationFormat>On-screen Show (4:3)</PresentationFormat>
  <Paragraphs>139</Paragraphs>
  <Slides>25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Chapter 13: Installation and Operations</vt:lpstr>
      <vt:lpstr>Objectives</vt:lpstr>
      <vt:lpstr>Introduction</vt:lpstr>
      <vt:lpstr> A Model for  Implementing Change</vt:lpstr>
      <vt:lpstr>Cultural Issues and Information Technology</vt:lpstr>
      <vt:lpstr>Conversion</vt:lpstr>
      <vt:lpstr>Elements of Migration Plan</vt:lpstr>
      <vt:lpstr>Conversion Strategies</vt:lpstr>
      <vt:lpstr>Selecting Conversion Strategies</vt:lpstr>
      <vt:lpstr>Change Management</vt:lpstr>
      <vt:lpstr>Resistance to Change</vt:lpstr>
      <vt:lpstr>Costs &amp; Benefits of Change</vt:lpstr>
      <vt:lpstr>Revising Management Policies</vt:lpstr>
      <vt:lpstr>Work Process Structuring Tools</vt:lpstr>
      <vt:lpstr>Assessing Costs &amp; Benefits</vt:lpstr>
      <vt:lpstr>Motivating Adoption</vt:lpstr>
      <vt:lpstr>Enabling Adoption: Training</vt:lpstr>
      <vt:lpstr>Selecting Training Methods</vt:lpstr>
      <vt:lpstr>Post-implementation Activities</vt:lpstr>
      <vt:lpstr>System Support</vt:lpstr>
      <vt:lpstr>Elements of a Problem Report</vt:lpstr>
      <vt:lpstr>System Maintenance</vt:lpstr>
      <vt:lpstr>Processing a Change Request</vt:lpstr>
      <vt:lpstr>Project Assessment</vt:lpstr>
      <vt:lpstr>Summary</vt:lpstr>
    </vt:vector>
  </TitlesOfParts>
  <Company>USMA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Project Selection &amp; Management</dc:title>
  <dc:creator>Fernando Maymí</dc:creator>
  <cp:lastModifiedBy>Elizabeth Pearson</cp:lastModifiedBy>
  <cp:revision>86</cp:revision>
  <dcterms:created xsi:type="dcterms:W3CDTF">2015-01-22T13:33:07Z</dcterms:created>
  <dcterms:modified xsi:type="dcterms:W3CDTF">2015-01-22T13:34:08Z</dcterms:modified>
</cp:coreProperties>
</file>